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69" r:id="rId5"/>
    <p:sldId id="267" r:id="rId6"/>
    <p:sldId id="270" r:id="rId7"/>
    <p:sldId id="271" r:id="rId8"/>
    <p:sldId id="272" r:id="rId9"/>
    <p:sldId id="257" r:id="rId10"/>
    <p:sldId id="258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96" r:id="rId23"/>
    <p:sldId id="285" r:id="rId24"/>
    <p:sldId id="286" r:id="rId25"/>
    <p:sldId id="291" r:id="rId26"/>
    <p:sldId id="289" r:id="rId27"/>
    <p:sldId id="290" r:id="rId28"/>
    <p:sldId id="288" r:id="rId29"/>
    <p:sldId id="292" r:id="rId30"/>
    <p:sldId id="298" r:id="rId31"/>
    <p:sldId id="293" r:id="rId32"/>
    <p:sldId id="299" r:id="rId33"/>
    <p:sldId id="294" r:id="rId34"/>
    <p:sldId id="30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 varScale="1">
        <p:scale>
          <a:sx n="86" d="100"/>
          <a:sy n="86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3/5/2020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EFED2-25EE-48D3-ACA8-561815046186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8ECD6-E2E8-4EED-B48B-7964086A3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99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8ECD6-E2E8-4EED-B48B-7964086A3A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3/5/2020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3/5/2020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3/5/2020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3/5/2020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3/5/2020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3/5/2020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E:\OneDrive%20-%20Nguyen%20Sieu%20School\X_POPPA's%20file_FPOLY%20Gakkuzai\2020%201.Spring\Block%202%20-%20PRO1041%20-%20D&#7921;%20&#225;n%201\USE%20CASE%20-%20Color.png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E:\OneDrive%20-%20Nguyen%20Sieu%20School\X_POPPA's%20file_FPOLY%20Gakkuzai\2020%201.Spring\Block%202%20-%20PRO1041%20-%20D&#7921;%20&#225;n%201\nhan%20vien.p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E:\OneDrive%20-%20Nguyen%20Sieu%20School\X_POPPA's%20file_FPOLY%20Gakkuzai\2020%201.Spring\Block%202%20-%20PRO1041%20-%20D&#7921;%20&#225;n%201\QLDL.p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E:\OneDrive%20-%20Nguyen%20Sieu%20School\X_POPPA's%20file_FPOLY%20Gakkuzai\2020%201.Spring\Block%202%20-%20PRO1041%20-%20D&#7921;%20&#225;n%201\BOSS.pn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4" b="4649"/>
          <a:stretch/>
        </p:blipFill>
        <p:spPr>
          <a:xfrm>
            <a:off x="391589" y="508238"/>
            <a:ext cx="7508743" cy="5676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9"/>
          <a:stretch/>
        </p:blipFill>
        <p:spPr>
          <a:xfrm>
            <a:off x="8015530" y="508238"/>
            <a:ext cx="3704433" cy="566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2934" y="686661"/>
            <a:ext cx="3081576" cy="119457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5530" y="2294416"/>
            <a:ext cx="3586261" cy="173365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MỀM QUẢN LÝ CHUỖI Cửa HÀNG THUỐC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(Pharmacy - Pharma4U)</a:t>
            </a:r>
          </a:p>
        </p:txBody>
      </p:sp>
      <p:sp>
        <p:nvSpPr>
          <p:cNvPr id="8" name="AutoShape 2" descr="https://docs.google.com/drawings/u/1/d/sgNy5dUgGaoQmgpyhCnjCCA/image?w=890&amp;h=116&amp;rev=1&amp;ac=1&amp;parent=1ctJVLRECQMPhUjkl6LDq8NyI1LTISI8LPW8oCi2ql4Y"/>
          <p:cNvSpPr>
            <a:spLocks noChangeAspect="1" noChangeArrowheads="1"/>
          </p:cNvSpPr>
          <p:nvPr/>
        </p:nvSpPr>
        <p:spPr bwMode="auto">
          <a:xfrm>
            <a:off x="8424253" y="5243795"/>
            <a:ext cx="2866666" cy="5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 viên HD: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 Thị Vân</a:t>
            </a:r>
          </a:p>
        </p:txBody>
      </p:sp>
    </p:spTree>
    <p:extLst>
      <p:ext uri="{BB962C8B-B14F-4D97-AF65-F5344CB8AC3E}">
        <p14:creationId xmlns:p14="http://schemas.microsoft.com/office/powerpoint/2010/main" val="12556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5082" y="234763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Có tích hợp mã vạch, hỗ trợ mở 2 kho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Hỗ trợ nhiều đơn vị tính và các chiết khấu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Tính năng phân tích nhà cung cấp, đưa ra nhà cung cấp tốt nhất khi đặt hàng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0751" y="167477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XPHARMA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7170" name="Picture 2" descr="Kết quả hình ảnh cho Xphar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5755" r="17358" b="6260"/>
          <a:stretch/>
        </p:blipFill>
        <p:spPr bwMode="auto">
          <a:xfrm>
            <a:off x="1017919" y="2347638"/>
            <a:ext cx="5891842" cy="35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8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11110" y="1821426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đạt tiêu chuẩn GPP của Bộ Y Tế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Hỗ trợ bán hàng nhanh theo mã vạch hoặc theo hoạt chất để tìm loại thuốc thay thế nếu hết hàng.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Quản lý các chương trình khuyến mãi, giảm giá sản phẩm, tra cứu thông tin khách hàng nhanh chóng.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03166" y="1821426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PHARMA DELUXE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194" name="Picture 2" descr="Kết quả hình ảnh cho Pharma Delux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" y="255089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6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9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đối tượng sử dụng hệ thống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99091" y="1699354"/>
            <a:ext cx="1449238" cy="1449238"/>
            <a:chOff x="3519577" y="1733908"/>
            <a:chExt cx="1449238" cy="1449238"/>
          </a:xfrm>
        </p:grpSpPr>
        <p:sp>
          <p:nvSpPr>
            <p:cNvPr id="3" name="Rectangle 2"/>
            <p:cNvSpPr/>
            <p:nvPr/>
          </p:nvSpPr>
          <p:spPr>
            <a:xfrm>
              <a:off x="3519577" y="1733908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2" name="Picture 6" descr="https://documents.lucidchart.com/documents/c4dbdeb2-6adb-4b0d-98ff-bbb002e06c5d/pages/0_0?a=8699&amp;x=4297&amp;y=767&amp;w=227&amp;h=227&amp;store=1&amp;accept=image%2F*&amp;auth=LCA%20c3af5759e1540101fed0353f08d762b90306e059-ts%3D158832575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5" t="11715" r="23303" b="12635"/>
            <a:stretch/>
          </p:blipFill>
          <p:spPr bwMode="auto">
            <a:xfrm>
              <a:off x="3817188" y="1846051"/>
              <a:ext cx="854015" cy="122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99091" y="3428904"/>
            <a:ext cx="1449238" cy="1449238"/>
            <a:chOff x="6489939" y="1932269"/>
            <a:chExt cx="1449238" cy="1449238"/>
          </a:xfrm>
        </p:grpSpPr>
        <p:sp>
          <p:nvSpPr>
            <p:cNvPr id="15" name="Rectangle 14"/>
            <p:cNvSpPr/>
            <p:nvPr/>
          </p:nvSpPr>
          <p:spPr>
            <a:xfrm>
              <a:off x="6489939" y="1932269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8" name="Picture 12" descr="https://documents.lucidchart.com/documents/c4dbdeb2-6adb-4b0d-98ff-bbb002e06c5d/pages/0_0?a=8708&amp;x=4288&amp;y=1105&amp;w=264&amp;h=264&amp;store=1&amp;accept=image%2F*&amp;auth=LCA%201275e6cbe9ca1014a93b60860cf75180038992a6-ts%3D158832575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4" t="23286" r="19160" b="26018"/>
            <a:stretch/>
          </p:blipFill>
          <p:spPr bwMode="auto">
            <a:xfrm>
              <a:off x="6489939" y="2078917"/>
              <a:ext cx="1449238" cy="115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099090" y="5158454"/>
            <a:ext cx="1449238" cy="1449238"/>
            <a:chOff x="7223184" y="3183146"/>
            <a:chExt cx="1449238" cy="1449238"/>
          </a:xfrm>
        </p:grpSpPr>
        <p:sp>
          <p:nvSpPr>
            <p:cNvPr id="16" name="Rectangle 15"/>
            <p:cNvSpPr/>
            <p:nvPr/>
          </p:nvSpPr>
          <p:spPr>
            <a:xfrm>
              <a:off x="7223184" y="3183146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0" name="Picture 14" descr="https://documents.lucidchart.com/documents/c4dbdeb2-6adb-4b0d-98ff-bbb002e06c5d/pages/0_0?a=8708&amp;x=4276&amp;y=1411&amp;w=248&amp;h=248&amp;store=1&amp;accept=image%2F*&amp;auth=LCA%204ee56ae8dff997a6d6748ab7ac788a85192c18c7-ts%3D158832575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14163" r="12859" b="17182"/>
            <a:stretch/>
          </p:blipFill>
          <p:spPr bwMode="auto">
            <a:xfrm>
              <a:off x="7300822" y="3299602"/>
              <a:ext cx="1293962" cy="12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3768301" y="1914977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Nhân viên: Sử dụng để bán thuốc và nhập thuốc và kiểm tra tình trạng của cửa hàng (Thuốc nào sắp hết -&gt; báo cho quản lý,...)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768301" y="3601389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đại lý: Có khả năng làm việc của Nhân viên, cập nhật nhân viên và có thể xem được báo cáo thống kê của chính cửa hàng đó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768301" y="5369764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chuỗi đại lý: Có thể xem thống kê và báo cáo của tất cả các cửa hàng, cập nhật nhân viên hoặc quản lý mới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6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Tổng quát</a:t>
            </a:r>
          </a:p>
        </p:txBody>
      </p:sp>
      <p:pic>
        <p:nvPicPr>
          <p:cNvPr id="11" name="Picture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03" y="1717964"/>
            <a:ext cx="580079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Nhân viên</a:t>
            </a:r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35" y="1621766"/>
            <a:ext cx="5073205" cy="50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8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cửa hàng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36" y="1621766"/>
            <a:ext cx="3750977" cy="49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8" y="1699012"/>
            <a:ext cx="3759515" cy="5001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chuỗi cửa hàng</a:t>
            </a:r>
          </a:p>
        </p:txBody>
      </p:sp>
    </p:spTree>
    <p:extLst>
      <p:ext uri="{BB962C8B-B14F-4D97-AF65-F5344CB8AC3E}">
        <p14:creationId xmlns:p14="http://schemas.microsoft.com/office/powerpoint/2010/main" val="341798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71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AD76AC1-BA1E-46F6-B1D1-477C323E1F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95" y="1555194"/>
            <a:ext cx="6131859" cy="53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9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976" y="1272566"/>
            <a:ext cx="9504485" cy="3007447"/>
          </a:xfrm>
        </p:spPr>
        <p:txBody>
          <a:bodyPr/>
          <a:lstStyle/>
          <a:p>
            <a:r>
              <a:rPr lang="en-US" dirty="0"/>
              <a:t>THÀNH VIÊN TRONG NHÓM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977" y="5017823"/>
            <a:ext cx="9504485" cy="1086237"/>
          </a:xfrm>
        </p:spPr>
        <p:txBody>
          <a:bodyPr/>
          <a:lstStyle/>
          <a:p>
            <a:r>
              <a:rPr lang="en-US" dirty="0"/>
              <a:t>NHÓM 8 – THỰC HIỆN DỰ ÁN PHẦN MỀM QUẢN LÝ CHUỖI CỬA HÀNG THUỐC Pharmacy – Pharma4U</a:t>
            </a:r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Thiết kế sơ đồ quan hệ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DAF8E-69A8-4284-9A37-2D7486F7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67" y="1621766"/>
            <a:ext cx="6937915" cy="49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629" y="1944389"/>
            <a:ext cx="869946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3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Kiến trúc hệ thống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86" y="3616624"/>
            <a:ext cx="1933308" cy="118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7" y="3541413"/>
            <a:ext cx="1486057" cy="1486057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352504" y="4083403"/>
            <a:ext cx="1326925" cy="57511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9648463">
            <a:off x="6927012" y="2999881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277479">
            <a:off x="7182773" y="5314116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7214228" y="4165600"/>
            <a:ext cx="1587581" cy="205359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91673" y="5104849"/>
            <a:ext cx="1971964" cy="7440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Cơ sở dữ liệu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507591" y="4960552"/>
            <a:ext cx="1358468" cy="479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Internet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004196" y="1383056"/>
            <a:ext cx="1730921" cy="1737389"/>
            <a:chOff x="8630764" y="1490502"/>
            <a:chExt cx="1730921" cy="1737389"/>
          </a:xfrm>
        </p:grpSpPr>
        <p:grpSp>
          <p:nvGrpSpPr>
            <p:cNvPr id="13" name="Group 12"/>
            <p:cNvGrpSpPr/>
            <p:nvPr/>
          </p:nvGrpSpPr>
          <p:grpSpPr>
            <a:xfrm>
              <a:off x="8630764" y="1490502"/>
              <a:ext cx="1410454" cy="1403163"/>
              <a:chOff x="7678128" y="1049445"/>
              <a:chExt cx="2316192" cy="187771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02" y="1049445"/>
                <a:ext cx="1877718" cy="187771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8128" y="1401507"/>
                <a:ext cx="1433292" cy="14332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659" y="1839111"/>
                <a:ext cx="995688" cy="995688"/>
              </a:xfrm>
              <a:prstGeom prst="rect">
                <a:avLst/>
              </a:prstGeom>
            </p:spPr>
          </p:pic>
        </p:grp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8645461" y="2747920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1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9529" y="3462154"/>
            <a:ext cx="1716224" cy="1663019"/>
            <a:chOff x="8816333" y="3398973"/>
            <a:chExt cx="1716224" cy="1663019"/>
          </a:xfrm>
        </p:grpSpPr>
        <p:grpSp>
          <p:nvGrpSpPr>
            <p:cNvPr id="14" name="Group 13"/>
            <p:cNvGrpSpPr/>
            <p:nvPr/>
          </p:nvGrpSpPr>
          <p:grpSpPr>
            <a:xfrm>
              <a:off x="8891072" y="3398973"/>
              <a:ext cx="1345281" cy="1340599"/>
              <a:chOff x="7821038" y="2982158"/>
              <a:chExt cx="2209168" cy="17939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038" y="2982158"/>
                <a:ext cx="1678309" cy="167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192" y="3406139"/>
                <a:ext cx="1370014" cy="1370014"/>
              </a:xfrm>
              <a:prstGeom prst="rect">
                <a:avLst/>
              </a:prstGeom>
            </p:spPr>
          </p:pic>
        </p:grp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8816333" y="4582021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2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151974" y="5374841"/>
            <a:ext cx="1716224" cy="1591828"/>
            <a:chOff x="8816333" y="5266172"/>
            <a:chExt cx="1716224" cy="15918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202" y="5266172"/>
              <a:ext cx="1254151" cy="1254151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8816333" y="6378029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3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7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pic>
        <p:nvPicPr>
          <p:cNvPr id="10242" name="Picture 2" descr="Swing GUI Hello World Example - Java Ho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85" y="1977736"/>
            <a:ext cx="3012498" cy="30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ản gốc Microsoft SQL Server 2014 chuẩn DVD OEM Phiên bản tiếng A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8559" r="11029" b="16911"/>
          <a:stretch/>
        </p:blipFill>
        <p:spPr bwMode="auto">
          <a:xfrm>
            <a:off x="6465455" y="1986035"/>
            <a:ext cx="3666836" cy="30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84447" y="5397701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 Java Swing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65864" y="5406000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SQL server 2014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6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32559" y="4850186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Github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34456" y="4850186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Photoshop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" name="Google Shape;3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3067" y="2654206"/>
            <a:ext cx="1694609" cy="165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411" y="2487985"/>
            <a:ext cx="1894864" cy="18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 descr="Lucidchart Diagrams for Te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34" y="2654206"/>
            <a:ext cx="1728643" cy="17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98352" y="4842635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Lucidchart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52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tổ chức giao diện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" t="17350" r="44230" b="6068"/>
          <a:stretch/>
        </p:blipFill>
        <p:spPr>
          <a:xfrm>
            <a:off x="3286606" y="1621766"/>
            <a:ext cx="5788437" cy="49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nhập thuốc (Hóa đơn nhập)</a:t>
            </a:r>
          </a:p>
        </p:txBody>
      </p:sp>
      <p:pic>
        <p:nvPicPr>
          <p:cNvPr id="1026" name="Picture 2" descr="https://lh5.googleusercontent.com/BWGrqe7M8ziGjKgYHsGYwtaKzxEZZ-cBXC8bW_PFcSP8NZEeOXi8Zl65PwhV4yDjtoHSZCM3Htnjjcvm9T14UcXJ3wVnwCxkxXz24P0vNzdZWdc5tORkx953k16D61xq_qdzJa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6" y="1824109"/>
            <a:ext cx="4887789" cy="45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926" t="12306" r="65190" b="11863"/>
          <a:stretch/>
        </p:blipFill>
        <p:spPr>
          <a:xfrm>
            <a:off x="6377289" y="1824109"/>
            <a:ext cx="4874688" cy="4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70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AC904F-0BB6-420D-AF3A-7D54FA4D9513}"/>
              </a:ext>
            </a:extLst>
          </p:cNvPr>
          <p:cNvSpPr txBox="1"/>
          <p:nvPr/>
        </p:nvSpPr>
        <p:spPr>
          <a:xfrm>
            <a:off x="870439" y="175502"/>
            <a:ext cx="1149154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void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FFC000"/>
                </a:solidFill>
                <a:latin typeface="Lucida Console" panose="020B0609040504020204" pitchFamily="49" charset="0"/>
              </a:rPr>
              <a:t>insert() </a:t>
            </a:r>
            <a:r>
              <a:rPr lang="en-US" sz="1000" dirty="0"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 try </a:t>
            </a:r>
            <a:r>
              <a:rPr lang="en-US" sz="1000" dirty="0"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String sqlHDMua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HOADONTHUMUA(NGAYMUA, TTTIENMAT, TTTHE, SOTIENCONLAI, NGAYDAOHAN, </a:t>
            </a:r>
            <a:r>
              <a:rPr lang="en-US" sz="1000" dirty="0" smtClean="0">
                <a:solidFill>
                  <a:srgbClr val="00B050"/>
                </a:solidFill>
                <a:latin typeface="Lucida Console" panose="020B0609040504020204" pitchFamily="49" charset="0"/>
              </a:rPr>
              <a:t>TRANGTHAIHDMUA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, MANV, MANCC</a:t>
            </a:r>
            <a:r>
              <a:rPr lang="en-US" sz="1000" dirty="0" smtClean="0">
                <a:solidFill>
                  <a:srgbClr val="00B050"/>
                </a:solidFill>
                <a:latin typeface="Lucida Console" panose="020B0609040504020204" pitchFamily="49" charset="0"/>
              </a:rPr>
              <a:t>)"</a:t>
            </a:r>
            <a:r>
              <a:rPr lang="en-US" sz="1000" dirty="0">
                <a:latin typeface="Lucida Console" panose="020B0609040504020204" pitchFamily="49" charset="0"/>
              </a:rPr>
              <a:t> </a:t>
            </a:r>
            <a:endParaRPr lang="en-US" sz="1000" dirty="0" smtClean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	</a:t>
            </a:r>
            <a:r>
              <a:rPr lang="en-US" sz="1000" dirty="0" smtClean="0">
                <a:latin typeface="Lucida Console" panose="020B0609040504020204" pitchFamily="49" charset="0"/>
              </a:rPr>
              <a:t>			+ </a:t>
            </a:r>
            <a:r>
              <a:rPr lang="en-US" sz="1000" dirty="0">
                <a:latin typeface="Lucida Console" panose="020B0609040504020204" pitchFamily="49" charset="0"/>
              </a:rPr>
              <a:t>"VALUES(?, ?, ?, ?, ?, ?, ?, ?)";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JdbcHelper.</a:t>
            </a:r>
            <a:r>
              <a:rPr lang="en-US" sz="1000" i="1" dirty="0">
                <a:latin typeface="Lucida Console" panose="020B0609040504020204" pitchFamily="49" charset="0"/>
              </a:rPr>
              <a:t>executeUpdate</a:t>
            </a:r>
            <a:r>
              <a:rPr lang="en-US" sz="1000" dirty="0">
                <a:latin typeface="Lucida Console" panose="020B0609040504020204" pitchFamily="49" charset="0"/>
              </a:rPr>
              <a:t>(sqlHDMua,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new </a:t>
            </a:r>
            <a:r>
              <a:rPr lang="en-US" sz="1000" dirty="0">
                <a:latin typeface="Lucida Console" panose="020B0609040504020204" pitchFamily="49" charset="0"/>
              </a:rPr>
              <a:t>Date(),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cash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 smtClean="0">
                <a:latin typeface="Lucida Console" panose="020B0609040504020204" pitchFamily="49" charset="0"/>
              </a:rPr>
              <a:t>ShareHelper.</a:t>
            </a:r>
            <a:r>
              <a:rPr lang="en-US" sz="1000" i="1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debit</a:t>
            </a:r>
            <a:r>
              <a:rPr lang="en-US" sz="1000" dirty="0" smtClean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latin typeface="Lucida Console" panose="020B0609040504020204" pitchFamily="49" charset="0"/>
              </a:rPr>
              <a:t>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total</a:t>
            </a:r>
            <a:r>
              <a:rPr lang="en-US" sz="1000" dirty="0">
                <a:latin typeface="Lucida Console" panose="020B0609040504020204" pitchFamily="49" charset="0"/>
              </a:rPr>
              <a:t> -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cash</a:t>
            </a:r>
            <a:r>
              <a:rPr lang="en-US" sz="1000" dirty="0">
                <a:latin typeface="Lucida Console" panose="020B0609040504020204" pitchFamily="49" charset="0"/>
              </a:rPr>
              <a:t> - </a:t>
            </a:r>
            <a:r>
              <a:rPr lang="en-US" sz="1000" dirty="0" smtClean="0">
                <a:latin typeface="Lucida Console" panose="020B0609040504020204" pitchFamily="49" charset="0"/>
              </a:rPr>
              <a:t>						ShareHelper.</a:t>
            </a:r>
            <a:r>
              <a:rPr lang="en-US" sz="1000" i="1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debit</a:t>
            </a:r>
            <a:r>
              <a:rPr lang="en-US" sz="1000" dirty="0" smtClean="0">
                <a:latin typeface="Lucida Console" panose="020B0609040504020204" pitchFamily="49" charset="0"/>
              </a:rPr>
              <a:t>,</a:t>
            </a:r>
            <a:r>
              <a:rPr lang="en-US" sz="1000" dirty="0">
                <a:latin typeface="Lucida Console" panose="020B0609040504020204" pitchFamily="49" charset="0"/>
              </a:rPr>
              <a:t> DateHelper.</a:t>
            </a:r>
            <a:r>
              <a:rPr lang="en-US" sz="1000" i="1" dirty="0">
                <a:latin typeface="Lucida Console" panose="020B0609040504020204" pitchFamily="49" charset="0"/>
              </a:rPr>
              <a:t>addDays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new </a:t>
            </a:r>
            <a:r>
              <a:rPr lang="en-US" sz="1000" dirty="0">
                <a:latin typeface="Lucida Console" panose="020B0609040504020204" pitchFamily="49" charset="0"/>
              </a:rPr>
              <a:t>Date(),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month</a:t>
            </a:r>
            <a:r>
              <a:rPr lang="en-US" sz="1000" dirty="0">
                <a:latin typeface="Lucida Console" panose="020B0609040504020204" pitchFamily="49" charset="0"/>
              </a:rPr>
              <a:t> * 30),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null</a:t>
            </a:r>
            <a:r>
              <a:rPr lang="en-US" sz="1000" dirty="0">
                <a:latin typeface="Lucida Console" panose="020B0609040504020204" pitchFamily="49" charset="0"/>
              </a:rPr>
              <a:t>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USER</a:t>
            </a:r>
            <a:r>
              <a:rPr lang="en-US" sz="1000" dirty="0">
                <a:latin typeface="Lucida Console" panose="020B0609040504020204" pitchFamily="49" charset="0"/>
              </a:rPr>
              <a:t>.getEmployeeID(), </a:t>
            </a:r>
            <a:r>
              <a:rPr lang="en-US" sz="1000" dirty="0" smtClean="0">
                <a:latin typeface="Lucida Console" panose="020B0609040504020204" pitchFamily="49" charset="0"/>
              </a:rPr>
              <a:t>					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.get(0</a:t>
            </a:r>
            <a:r>
              <a:rPr lang="en-US" sz="1000" dirty="0">
                <a:latin typeface="Lucida Console" panose="020B0609040504020204" pitchFamily="49" charset="0"/>
              </a:rPr>
              <a:t>).getSupplierID());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/>
            </a: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String sqlThuocTrongKho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THUOCTRONGKHO(MALOHANG, NGAYSX, NGAYHETHAN, SOLUONGTON, NGAYNHAPHANG, GIABAN, GIANHAP</a:t>
            </a:r>
            <a:r>
              <a:rPr lang="en-US" sz="1000" dirty="0" smtClean="0">
                <a:solidFill>
                  <a:srgbClr val="00B050"/>
                </a:solidFill>
                <a:latin typeface="Lucida Console" panose="020B0609040504020204" pitchFamily="49" charset="0"/>
              </a:rPr>
              <a:t>,“ </a:t>
            </a:r>
            <a:r>
              <a:rPr lang="en-US" sz="1000" dirty="0">
                <a:latin typeface="Lucida Console" panose="020B0609040504020204" pitchFamily="49" charset="0"/>
              </a:rPr>
              <a:t> </a:t>
            </a:r>
            <a:endParaRPr lang="en-US" sz="1000" dirty="0" smtClean="0"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	</a:t>
            </a:r>
            <a:r>
              <a:rPr lang="en-US" sz="1000" dirty="0" smtClean="0">
                <a:latin typeface="Lucida Console" panose="020B0609040504020204" pitchFamily="49" charset="0"/>
              </a:rPr>
              <a:t>			+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"MATHUOC, MADAILY, TRANGTHAITHUOC) VALUES(?, ?, ?, ?, ?, ?, ?, ?, ?, ?)";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for</a:t>
            </a:r>
            <a:r>
              <a:rPr lang="en-US" sz="1000" dirty="0">
                <a:latin typeface="Lucida Console" panose="020B0609040504020204" pitchFamily="49" charset="0"/>
              </a:rPr>
              <a:t> 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= 0;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&lt; </a:t>
            </a:r>
            <a:r>
              <a:rPr lang="en-US" sz="10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err="1">
                <a:latin typeface="Lucida Console" panose="020B0609040504020204" pitchFamily="49" charset="0"/>
              </a:rPr>
              <a:t>.size</a:t>
            </a:r>
            <a:r>
              <a:rPr lang="en-US" sz="1000" dirty="0">
                <a:latin typeface="Lucida Console" panose="020B0609040504020204" pitchFamily="49" charset="0"/>
              </a:rPr>
              <a:t>();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</a:t>
            </a:r>
            <a:r>
              <a:rPr lang="en-US" sz="1000" dirty="0" smtClean="0">
                <a:latin typeface="Lucida Console" panose="020B0609040504020204" pitchFamily="49" charset="0"/>
              </a:rPr>
              <a:t>	JdbcHelper.</a:t>
            </a:r>
            <a:r>
              <a:rPr lang="en-US" sz="1000" i="1" dirty="0" smtClean="0">
                <a:latin typeface="Lucida Console" panose="020B0609040504020204" pitchFamily="49" charset="0"/>
              </a:rPr>
              <a:t>executeUpdate</a:t>
            </a:r>
            <a:r>
              <a:rPr lang="en-US" sz="1000" dirty="0" smtClean="0">
                <a:latin typeface="Lucida Console" panose="020B0609040504020204" pitchFamily="49" charset="0"/>
              </a:rPr>
              <a:t>(sqlThuocTrongKho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.get(i).getBatchNo(),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.get(i).getManufactureDate(), </a:t>
            </a:r>
            <a:r>
              <a:rPr lang="en-US" sz="1000" dirty="0" smtClean="0">
                <a:latin typeface="Lucida Console" panose="020B0609040504020204" pitchFamily="49" charset="0"/>
              </a:rPr>
              <a:t>								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.get(i</a:t>
            </a:r>
            <a:r>
              <a:rPr lang="en-US" sz="1000" dirty="0">
                <a:latin typeface="Lucida Console" panose="020B0609040504020204" pitchFamily="49" charset="0"/>
              </a:rPr>
              <a:t>).getExpirationDate</a:t>
            </a:r>
            <a:r>
              <a:rPr lang="en-US" sz="1000" dirty="0" smtClean="0">
                <a:latin typeface="Lucida Console" panose="020B0609040504020204" pitchFamily="49" charset="0"/>
              </a:rPr>
              <a:t>(), 0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new</a:t>
            </a:r>
            <a:r>
              <a:rPr lang="en-US" sz="1000" dirty="0">
                <a:latin typeface="Lucida Console" panose="020B0609040504020204" pitchFamily="49" charset="0"/>
              </a:rPr>
              <a:t> Date(), list.get(i).getSalePrice</a:t>
            </a:r>
            <a:r>
              <a:rPr lang="en-US" sz="1000" dirty="0" smtClean="0">
                <a:latin typeface="Lucida Console" panose="020B0609040504020204" pitchFamily="49" charset="0"/>
              </a:rPr>
              <a:t>(),  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.get(i</a:t>
            </a:r>
            <a:r>
              <a:rPr lang="en-US" sz="1000" dirty="0">
                <a:latin typeface="Lucida Console" panose="020B0609040504020204" pitchFamily="49" charset="0"/>
              </a:rPr>
              <a:t>).getPurchasePrice</a:t>
            </a:r>
            <a:r>
              <a:rPr lang="en-US" sz="1000" dirty="0" smtClean="0">
                <a:latin typeface="Lucida Console" panose="020B0609040504020204" pitchFamily="49" charset="0"/>
              </a:rPr>
              <a:t>(),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</a:t>
            </a:r>
            <a:r>
              <a:rPr lang="en-US" sz="1000" dirty="0" smtClean="0">
                <a:latin typeface="Lucida Console" panose="020B0609040504020204" pitchFamily="49" charset="0"/>
              </a:rPr>
              <a:t>				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.get(i</a:t>
            </a:r>
            <a:r>
              <a:rPr lang="en-US" sz="1000" dirty="0">
                <a:latin typeface="Lucida Console" panose="020B0609040504020204" pitchFamily="49" charset="0"/>
              </a:rPr>
              <a:t>).getDrugID(),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Branch</a:t>
            </a:r>
            <a:r>
              <a:rPr lang="en-US" sz="1000" dirty="0">
                <a:latin typeface="Lucida Console" panose="020B0609040504020204" pitchFamily="49" charset="0"/>
              </a:rPr>
              <a:t>.getBranchID(),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null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</a:t>
            </a:r>
            <a:r>
              <a:rPr lang="en-US" sz="1000" dirty="0" smtClean="0">
                <a:latin typeface="Lucida Console" panose="020B0609040504020204" pitchFamily="49" charset="0"/>
              </a:rPr>
              <a:t>	</a:t>
            </a:r>
            <a:r>
              <a:rPr lang="en-US" sz="1000" dirty="0" smtClean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smtClean="0">
                <a:latin typeface="Lucida Console" panose="020B0609040504020204" pitchFamily="49" charset="0"/>
              </a:rPr>
              <a:t>.get(i</a:t>
            </a:r>
            <a:r>
              <a:rPr lang="en-US" sz="1000" dirty="0">
                <a:latin typeface="Lucida Console" panose="020B0609040504020204" pitchFamily="49" charset="0"/>
              </a:rPr>
              <a:t>).setDrugNumber(purchaseInvoiceDAO.lastStoragedDrugID());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}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/>
            </a: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String </a:t>
            </a:r>
            <a:r>
              <a:rPr lang="en-US" sz="1000" dirty="0" err="1">
                <a:latin typeface="Lucida Console" panose="020B0609040504020204" pitchFamily="49" charset="0"/>
              </a:rPr>
              <a:t>sqlHDMChiTiet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HOADONTHUMUACHITIET VALUES(?, ?, ?)"</a:t>
            </a:r>
            <a:r>
              <a:rPr lang="en-US" sz="1000" dirty="0"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for</a:t>
            </a:r>
            <a:r>
              <a:rPr lang="en-US" sz="1000" dirty="0">
                <a:latin typeface="Lucida Console" panose="020B0609040504020204" pitchFamily="49" charset="0"/>
              </a:rPr>
              <a:t> 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= 0;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&lt; </a:t>
            </a:r>
            <a:r>
              <a:rPr lang="en-US" sz="1000" dirty="0" err="1">
                <a:latin typeface="Lucida Console" panose="020B0609040504020204" pitchFamily="49" charset="0"/>
              </a:rPr>
              <a:t>list.size</a:t>
            </a:r>
            <a:r>
              <a:rPr lang="en-US" sz="1000" dirty="0">
                <a:latin typeface="Lucida Console" panose="020B0609040504020204" pitchFamily="49" charset="0"/>
              </a:rPr>
              <a:t>();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JdbcHelper.executeUpdate(sqlHDMChiTiet, purchaseInvoiceDAO.lastPurchaseInvoiceID(), list.get(i).getDrugNumber(), </a:t>
            </a:r>
            <a:r>
              <a:rPr lang="en-US" sz="1000" dirty="0" smtClean="0">
                <a:latin typeface="Lucida Console" panose="020B0609040504020204" pitchFamily="49" charset="0"/>
              </a:rPr>
              <a:t>							list.get(i</a:t>
            </a:r>
            <a:r>
              <a:rPr lang="en-US" sz="1000" dirty="0">
                <a:latin typeface="Lucida Console" panose="020B0609040504020204" pitchFamily="49" charset="0"/>
              </a:rPr>
              <a:t>).getQuantity());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smtClean="0">
                <a:latin typeface="Lucida Console" panose="020B0609040504020204" pitchFamily="49" charset="0"/>
              </a:rPr>
              <a:t>}</a:t>
            </a:r>
            <a:r>
              <a:rPr lang="en-US" sz="1000" dirty="0">
                <a:latin typeface="Lucida Console" panose="020B0609040504020204" pitchFamily="49" charset="0"/>
              </a:rPr>
              <a:t/>
            </a: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DialogHelper.alert(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"Update successfully"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 err="1">
                <a:latin typeface="Lucida Console" panose="020B0609040504020204" pitchFamily="49" charset="0"/>
              </a:rPr>
              <a:t>.InvoiceID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purchaseInvoiceDAO.lastPurchaseInvoiceID</a:t>
            </a:r>
            <a:r>
              <a:rPr lang="en-US" sz="1000" dirty="0">
                <a:latin typeface="Lucida Console" panose="020B06090405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}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catch</a:t>
            </a:r>
            <a:r>
              <a:rPr lang="en-US" sz="1000" dirty="0">
                <a:latin typeface="Lucida Console" panose="020B0609040504020204" pitchFamily="49" charset="0"/>
              </a:rPr>
              <a:t> (Exception e)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err="1">
                <a:latin typeface="Lucida Console" panose="020B0609040504020204" pitchFamily="49" charset="0"/>
              </a:rPr>
              <a:t>DialogHelper.alert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</a:t>
            </a:r>
            <a:r>
              <a:rPr lang="en-US" sz="10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failsed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}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}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/>
            </a:r>
            <a:br>
              <a:rPr lang="en-US" sz="1000" dirty="0">
                <a:latin typeface="Lucida Console" panose="020B0609040504020204" pitchFamily="49" charset="0"/>
              </a:rPr>
            </a:br>
            <a:endParaRPr lang="en-US" sz="1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4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bán thuốc (Hóa đơn xuất)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943099"/>
            <a:ext cx="4564648" cy="4181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50" y="1943099"/>
            <a:ext cx="4557602" cy="41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41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00399" y="145391"/>
            <a:ext cx="5892131" cy="6508310"/>
            <a:chOff x="895349" y="145391"/>
            <a:chExt cx="5892131" cy="65083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3409950"/>
              <a:ext cx="5892131" cy="32437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145391"/>
              <a:ext cx="5892131" cy="3264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2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61" y="711283"/>
            <a:ext cx="4151312" cy="4166574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LƯU ANH QUÂN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in hóa đơn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756342"/>
            <a:ext cx="4397125" cy="467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227" y="1756342"/>
            <a:ext cx="3600874" cy="48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879600" y="3556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thiết kế giao diện</a:t>
            </a:r>
          </a:p>
          <a:p>
            <a:pPr algn="ctr"/>
            <a:r>
              <a:rPr lang="en-US" dirty="0" smtClean="0"/>
              <a:t>(jrxml)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79600" y="20828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Biên dịch sang report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79600" y="38100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Chèn dữ liệu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879600" y="55372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Xuất hóa đơn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>
            <a:off x="3625850" y="13081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25850" y="30353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25850" y="47625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25850" y="3409950"/>
            <a:ext cx="3105150" cy="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6686549" y="1905000"/>
            <a:ext cx="1193800" cy="3009900"/>
          </a:xfrm>
          <a:prstGeom prst="leftBrace">
            <a:avLst>
              <a:gd name="adj1" fmla="val 83865"/>
              <a:gd name="adj2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>
            <a:off x="7766047" y="2095500"/>
            <a:ext cx="3149600" cy="825500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Parameter</a:t>
            </a:r>
            <a:endParaRPr lang="en-US" dirty="0"/>
          </a:p>
        </p:txBody>
      </p:sp>
      <p:sp>
        <p:nvSpPr>
          <p:cNvPr id="25" name="Parallelogram 24"/>
          <p:cNvSpPr/>
          <p:nvPr/>
        </p:nvSpPr>
        <p:spPr>
          <a:xfrm>
            <a:off x="7766047" y="3702050"/>
            <a:ext cx="3149600" cy="825500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Field (Datasource)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0363194" y="873415"/>
            <a:ext cx="1371606" cy="9014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Hash map</a:t>
            </a:r>
            <a:endParaRPr lang="en-US" sz="1400" dirty="0"/>
          </a:p>
        </p:txBody>
      </p:sp>
      <p:sp>
        <p:nvSpPr>
          <p:cNvPr id="28" name="Oval 27"/>
          <p:cNvSpPr/>
          <p:nvPr/>
        </p:nvSpPr>
        <p:spPr>
          <a:xfrm>
            <a:off x="8991588" y="5092524"/>
            <a:ext cx="1371606" cy="889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Result Set</a:t>
            </a:r>
            <a:endParaRPr lang="en-US" sz="1400" dirty="0"/>
          </a:p>
        </p:txBody>
      </p:sp>
      <p:sp>
        <p:nvSpPr>
          <p:cNvPr id="29" name="Oval 28"/>
          <p:cNvSpPr/>
          <p:nvPr/>
        </p:nvSpPr>
        <p:spPr>
          <a:xfrm>
            <a:off x="10699737" y="4672012"/>
            <a:ext cx="1371606" cy="9556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Model table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9677391" y="4527550"/>
            <a:ext cx="0" cy="56497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0699737" y="4527550"/>
            <a:ext cx="349260" cy="14446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0699737" y="1695450"/>
            <a:ext cx="174630" cy="38735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25" y="1187060"/>
            <a:ext cx="9612971" cy="2852737"/>
          </a:xfrm>
        </p:spPr>
        <p:txBody>
          <a:bodyPr/>
          <a:lstStyle/>
          <a:p>
            <a:r>
              <a:rPr lang="en-US" dirty="0" smtClean="0"/>
              <a:t>THANKS FOR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3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ĐỖ HOÀNG LONG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r="7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0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NGUYỄN THÀNH ĐỒNG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2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5" y="826089"/>
            <a:ext cx="9601200" cy="720213"/>
          </a:xfrm>
        </p:spPr>
        <p:txBody>
          <a:bodyPr/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2153914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40612" y="2714353"/>
            <a:ext cx="9592573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3447661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40612" y="4008100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4741408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Demo sản phẩm</a:t>
            </a:r>
            <a:endParaRPr lang="en-US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40612" y="5301847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6077402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Kết quả đạt được</a:t>
            </a:r>
            <a:endParaRPr lang="en-US" sz="3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0612" y="6637841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Tìm hiểu và xây dựng ý tưởng</a:t>
            </a:r>
          </a:p>
        </p:txBody>
      </p:sp>
      <p:pic>
        <p:nvPicPr>
          <p:cNvPr id="3074" name="Picture 2" descr="91% số nhà thuốc ở nông thôn bán kháng sinh không đ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5" y="267418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11660" y="2002766"/>
            <a:ext cx="5273615" cy="4311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vùng nông thôn vẫn còn sử dụng giấy tờ để quản lý cửa hàng thuốc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ứng dụng quản lý thuốc Việt hóa tại Việt Nam chỉ đếm trên đầu ngón tay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 </a:t>
            </a:r>
            <a:r>
              <a:rPr lang="en-US" sz="2000" b="1" dirty="0">
                <a:latin typeface="+mn-lt"/>
                <a:ea typeface="Segoe UI Black" panose="020B0A02040204020203" pitchFamily="34" charset="0"/>
              </a:rPr>
              <a:t>Đây là một cơ hội để tăng số lượng các ứng dụng quản lý thuốc và học tập</a:t>
            </a:r>
          </a:p>
        </p:txBody>
      </p:sp>
    </p:spTree>
    <p:extLst>
      <p:ext uri="{BB962C8B-B14F-4D97-AF65-F5344CB8AC3E}">
        <p14:creationId xmlns:p14="http://schemas.microsoft.com/office/powerpoint/2010/main" val="94190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03708" y="222417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Đối tượng sử dụng rộng, từ cửa hàng thuốc nhỏ lẻ đến chuỗi cửa hàng lớn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Tích hợp công nghệ lưu trữ đám mây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Đáp ứng tiêu chuẩn GPP của bộ Y tế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Chi phí để sử dụng sản phẩm thấp</a:t>
            </a:r>
          </a:p>
        </p:txBody>
      </p:sp>
      <p:pic>
        <p:nvPicPr>
          <p:cNvPr id="6146" name="Picture 2" descr="Kết quả hình ảnh cho Moss Ph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62" y="2267909"/>
            <a:ext cx="5814743" cy="32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9815" y="161304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MOSS 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829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72BC5E089E8A4788999AA5E29DCCF7" ma:contentTypeVersion="11" ma:contentTypeDescription="Create a new document." ma:contentTypeScope="" ma:versionID="3c6f0b15a9c32cfcb55e0f5449fe60f1">
  <xsd:schema xmlns:xsd="http://www.w3.org/2001/XMLSchema" xmlns:xs="http://www.w3.org/2001/XMLSchema" xmlns:p="http://schemas.microsoft.com/office/2006/metadata/properties" xmlns:ns3="9331ba5b-6cc6-4471-b41d-75646e727926" xmlns:ns4="2cba72be-cf7f-4857-8d3e-d47e769a6026" targetNamespace="http://schemas.microsoft.com/office/2006/metadata/properties" ma:root="true" ma:fieldsID="89e686b20e54b480b4677a00f5e49553" ns3:_="" ns4:_="">
    <xsd:import namespace="9331ba5b-6cc6-4471-b41d-75646e727926"/>
    <xsd:import namespace="2cba72be-cf7f-4857-8d3e-d47e769a60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1ba5b-6cc6-4471-b41d-75646e7279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a72be-cf7f-4857-8d3e-d47e769a6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5DA89-9689-4EB7-83A3-32913C232C3C}">
  <ds:schemaRefs>
    <ds:schemaRef ds:uri="2cba72be-cf7f-4857-8d3e-d47e769a6026"/>
    <ds:schemaRef ds:uri="http://schemas.microsoft.com/office/2006/documentManagement/types"/>
    <ds:schemaRef ds:uri="http://purl.org/dc/elements/1.1/"/>
    <ds:schemaRef ds:uri="http://purl.org/dc/terms/"/>
    <ds:schemaRef ds:uri="9331ba5b-6cc6-4471-b41d-75646e727926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596DB-271E-4892-846E-73ECF1808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31ba5b-6cc6-4471-b41d-75646e727926"/>
    <ds:schemaRef ds:uri="2cba72be-cf7f-4857-8d3e-d47e769a6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563</Words>
  <Application>Microsoft Office PowerPoint</Application>
  <PresentationFormat>Widescreen</PresentationFormat>
  <Paragraphs>110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Franklin Gothic Book</vt:lpstr>
      <vt:lpstr>Impact</vt:lpstr>
      <vt:lpstr>Lucida Console</vt:lpstr>
      <vt:lpstr>Segoe UI Black</vt:lpstr>
      <vt:lpstr>Wingdings</vt:lpstr>
      <vt:lpstr>Crop</vt:lpstr>
      <vt:lpstr>DỰ ÁN 1</vt:lpstr>
      <vt:lpstr>THÀNH VIÊN TRONG NHÓM</vt:lpstr>
      <vt:lpstr>THÔNG TIN  CÁ NHÂN</vt:lpstr>
      <vt:lpstr>THÔNG TIN  CÁ NHÂN</vt:lpstr>
      <vt:lpstr>THÔNG TIN  CÁ NHÂN</vt:lpstr>
      <vt:lpstr>Giới thiệu dự án</vt:lpstr>
      <vt:lpstr>Giới thiệu dự án</vt:lpstr>
      <vt:lpstr>Tìm hiểu và xây dựng ý tưởng</vt:lpstr>
      <vt:lpstr>Đôi chút về các phầm mềm tương tự</vt:lpstr>
      <vt:lpstr>Đôi chút về các phầm mềm tương tự</vt:lpstr>
      <vt:lpstr>Đôi chút về các phầm mềm tương tự</vt:lpstr>
      <vt:lpstr>Phân tích và thiết kế</vt:lpstr>
      <vt:lpstr>Các đối tượng sử dụng hệ thống</vt:lpstr>
      <vt:lpstr>Sơ đồ USE CASE – Tổng quát</vt:lpstr>
      <vt:lpstr>Sơ đồ USE CASE – Nhân viên</vt:lpstr>
      <vt:lpstr>Sơ đồ USE CASE –  Quản lý cửa hàng</vt:lpstr>
      <vt:lpstr>Sơ đồ USE CASE –  Quản lý chuỗi cửa hàng</vt:lpstr>
      <vt:lpstr>Sơ đồ ACTIVITY</vt:lpstr>
      <vt:lpstr>Sơ đồ ACTIVITY</vt:lpstr>
      <vt:lpstr>Thiết kế sơ đồ quan hệ</vt:lpstr>
      <vt:lpstr>Cài đặt hệ thống</vt:lpstr>
      <vt:lpstr>Kiến trúc hệ thống</vt:lpstr>
      <vt:lpstr>Các công nghệ sử dụng</vt:lpstr>
      <vt:lpstr>Các công nghệ sử dụng</vt:lpstr>
      <vt:lpstr>Sơ đồ tổ chức giao diện</vt:lpstr>
      <vt:lpstr>Chức năng nhập thuốc (Hóa đơn nhập)</vt:lpstr>
      <vt:lpstr>PowerPoint Presentation</vt:lpstr>
      <vt:lpstr>Chức năng bán thuốc (Hóa đơn xuất)</vt:lpstr>
      <vt:lpstr>PowerPoint Presentation</vt:lpstr>
      <vt:lpstr>Chức năng in hóa đơn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2020-05-01T09:01:32Z</dcterms:created>
  <dcterms:modified xsi:type="dcterms:W3CDTF">2020-05-03T16:55:30Z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0x0101002972BC5E089E8A4788999AA5E29DCCF7</vt:lpwstr>
  </property>
</Properties>
</file>